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588D366E-606A-481A-AACE-B609F1B204B9}" type="datetimeFigureOut">
              <a:rPr lang="en-US" smtClean="0"/>
              <a:pPr/>
              <a:t>12/19/2018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EC05C04-2763-42FD-813F-B6F116D3E31A}" type="slidenum">
              <a:rPr lang="en-US" smtClean="0"/>
              <a:pPr/>
              <a:t>‹#›</a:t>
            </a:fld>
            <a:endParaRPr lang="en-US"/>
          </a:p>
        </p:txBody>
      </p:sp>
    </p:spTree>
    <p:extLst>
      <p:ext uri="{BB962C8B-B14F-4D97-AF65-F5344CB8AC3E}">
        <p14:creationId xmlns:p14="http://schemas.microsoft.com/office/powerpoint/2010/main" xmlns="" val="954880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588D366E-606A-481A-AACE-B609F1B204B9}" type="datetimeFigureOut">
              <a:rPr lang="en-US" smtClean="0"/>
              <a:pPr/>
              <a:t>12/19/2018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EC05C04-2763-42FD-813F-B6F116D3E31A}" type="slidenum">
              <a:rPr lang="en-US" smtClean="0"/>
              <a:pPr/>
              <a:t>‹#›</a:t>
            </a:fld>
            <a:endParaRPr lang="en-US"/>
          </a:p>
        </p:txBody>
      </p:sp>
    </p:spTree>
    <p:extLst>
      <p:ext uri="{BB962C8B-B14F-4D97-AF65-F5344CB8AC3E}">
        <p14:creationId xmlns:p14="http://schemas.microsoft.com/office/powerpoint/2010/main" xmlns="" val="650783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588D366E-606A-481A-AACE-B609F1B204B9}" type="datetimeFigureOut">
              <a:rPr lang="en-US" smtClean="0"/>
              <a:pPr/>
              <a:t>12/19/2018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EC05C04-2763-42FD-813F-B6F116D3E31A}" type="slidenum">
              <a:rPr lang="en-US" smtClean="0"/>
              <a:pPr/>
              <a:t>‹#›</a:t>
            </a:fld>
            <a:endParaRPr lang="en-US"/>
          </a:p>
        </p:txBody>
      </p:sp>
    </p:spTree>
    <p:extLst>
      <p:ext uri="{BB962C8B-B14F-4D97-AF65-F5344CB8AC3E}">
        <p14:creationId xmlns:p14="http://schemas.microsoft.com/office/powerpoint/2010/main" xmlns="" val="2853495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588D366E-606A-481A-AACE-B609F1B204B9}" type="datetimeFigureOut">
              <a:rPr lang="en-US" smtClean="0"/>
              <a:pPr/>
              <a:t>12/19/2018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EC05C04-2763-42FD-813F-B6F116D3E31A}" type="slidenum">
              <a:rPr lang="en-US" smtClean="0"/>
              <a:pPr/>
              <a:t>‹#›</a:t>
            </a:fld>
            <a:endParaRPr lang="en-US"/>
          </a:p>
        </p:txBody>
      </p:sp>
    </p:spTree>
    <p:extLst>
      <p:ext uri="{BB962C8B-B14F-4D97-AF65-F5344CB8AC3E}">
        <p14:creationId xmlns:p14="http://schemas.microsoft.com/office/powerpoint/2010/main" xmlns="" val="2231420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588D366E-606A-481A-AACE-B609F1B204B9}" type="datetimeFigureOut">
              <a:rPr lang="en-US" smtClean="0"/>
              <a:pPr/>
              <a:t>12/19/2018</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6EC05C04-2763-42FD-813F-B6F116D3E31A}" type="slidenum">
              <a:rPr lang="en-US" smtClean="0"/>
              <a:pPr/>
              <a:t>‹#›</a:t>
            </a:fld>
            <a:endParaRPr lang="en-US"/>
          </a:p>
        </p:txBody>
      </p:sp>
    </p:spTree>
    <p:extLst>
      <p:ext uri="{BB962C8B-B14F-4D97-AF65-F5344CB8AC3E}">
        <p14:creationId xmlns:p14="http://schemas.microsoft.com/office/powerpoint/2010/main" xmlns="" val="3120354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588D366E-606A-481A-AACE-B609F1B204B9}" type="datetimeFigureOut">
              <a:rPr lang="en-US" smtClean="0"/>
              <a:pPr/>
              <a:t>12/19/2018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EC05C04-2763-42FD-813F-B6F116D3E31A}" type="slidenum">
              <a:rPr lang="en-US" smtClean="0"/>
              <a:pPr/>
              <a:t>‹#›</a:t>
            </a:fld>
            <a:endParaRPr lang="en-US"/>
          </a:p>
        </p:txBody>
      </p:sp>
    </p:spTree>
    <p:extLst>
      <p:ext uri="{BB962C8B-B14F-4D97-AF65-F5344CB8AC3E}">
        <p14:creationId xmlns:p14="http://schemas.microsoft.com/office/powerpoint/2010/main" xmlns="" val="2468125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588D366E-606A-481A-AACE-B609F1B204B9}" type="datetimeFigureOut">
              <a:rPr lang="en-US" smtClean="0"/>
              <a:pPr/>
              <a:t>12/19/2018</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6EC05C04-2763-42FD-813F-B6F116D3E31A}" type="slidenum">
              <a:rPr lang="en-US" smtClean="0"/>
              <a:pPr/>
              <a:t>‹#›</a:t>
            </a:fld>
            <a:endParaRPr lang="en-US"/>
          </a:p>
        </p:txBody>
      </p:sp>
    </p:spTree>
    <p:extLst>
      <p:ext uri="{BB962C8B-B14F-4D97-AF65-F5344CB8AC3E}">
        <p14:creationId xmlns:p14="http://schemas.microsoft.com/office/powerpoint/2010/main" xmlns="" val="595017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588D366E-606A-481A-AACE-B609F1B204B9}" type="datetimeFigureOut">
              <a:rPr lang="en-US" smtClean="0"/>
              <a:pPr/>
              <a:t>12/19/2018</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6EC05C04-2763-42FD-813F-B6F116D3E31A}" type="slidenum">
              <a:rPr lang="en-US" smtClean="0"/>
              <a:pPr/>
              <a:t>‹#›</a:t>
            </a:fld>
            <a:endParaRPr lang="en-US"/>
          </a:p>
        </p:txBody>
      </p:sp>
    </p:spTree>
    <p:extLst>
      <p:ext uri="{BB962C8B-B14F-4D97-AF65-F5344CB8AC3E}">
        <p14:creationId xmlns:p14="http://schemas.microsoft.com/office/powerpoint/2010/main" xmlns="" val="2683178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88D366E-606A-481A-AACE-B609F1B204B9}" type="datetimeFigureOut">
              <a:rPr lang="en-US" smtClean="0"/>
              <a:pPr/>
              <a:t>12/19/2018</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6EC05C04-2763-42FD-813F-B6F116D3E31A}" type="slidenum">
              <a:rPr lang="en-US" smtClean="0"/>
              <a:pPr/>
              <a:t>‹#›</a:t>
            </a:fld>
            <a:endParaRPr lang="en-US"/>
          </a:p>
        </p:txBody>
      </p:sp>
    </p:spTree>
    <p:extLst>
      <p:ext uri="{BB962C8B-B14F-4D97-AF65-F5344CB8AC3E}">
        <p14:creationId xmlns:p14="http://schemas.microsoft.com/office/powerpoint/2010/main" xmlns="" val="3193042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88D366E-606A-481A-AACE-B609F1B204B9}" type="datetimeFigureOut">
              <a:rPr lang="en-US" smtClean="0"/>
              <a:pPr/>
              <a:t>12/19/2018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EC05C04-2763-42FD-813F-B6F116D3E31A}" type="slidenum">
              <a:rPr lang="en-US" smtClean="0"/>
              <a:pPr/>
              <a:t>‹#›</a:t>
            </a:fld>
            <a:endParaRPr lang="en-US"/>
          </a:p>
        </p:txBody>
      </p:sp>
    </p:spTree>
    <p:extLst>
      <p:ext uri="{BB962C8B-B14F-4D97-AF65-F5344CB8AC3E}">
        <p14:creationId xmlns:p14="http://schemas.microsoft.com/office/powerpoint/2010/main" xmlns="" val="721740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88D366E-606A-481A-AACE-B609F1B204B9}" type="datetimeFigureOut">
              <a:rPr lang="en-US" smtClean="0"/>
              <a:pPr/>
              <a:t>12/19/2018</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6EC05C04-2763-42FD-813F-B6F116D3E31A}" type="slidenum">
              <a:rPr lang="en-US" smtClean="0"/>
              <a:pPr/>
              <a:t>‹#›</a:t>
            </a:fld>
            <a:endParaRPr lang="en-US"/>
          </a:p>
        </p:txBody>
      </p:sp>
    </p:spTree>
    <p:extLst>
      <p:ext uri="{BB962C8B-B14F-4D97-AF65-F5344CB8AC3E}">
        <p14:creationId xmlns:p14="http://schemas.microsoft.com/office/powerpoint/2010/main" xmlns="" val="431773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D366E-606A-481A-AACE-B609F1B204B9}" type="datetimeFigureOut">
              <a:rPr lang="en-US" smtClean="0"/>
              <a:pPr/>
              <a:t>12/19/2018</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C05C04-2763-42FD-813F-B6F116D3E31A}" type="slidenum">
              <a:rPr lang="en-US" smtClean="0"/>
              <a:pPr/>
              <a:t>‹#›</a:t>
            </a:fld>
            <a:endParaRPr lang="en-US"/>
          </a:p>
        </p:txBody>
      </p:sp>
    </p:spTree>
    <p:extLst>
      <p:ext uri="{BB962C8B-B14F-4D97-AF65-F5344CB8AC3E}">
        <p14:creationId xmlns:p14="http://schemas.microsoft.com/office/powerpoint/2010/main" xmlns="" val="2890003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com/url?sa=i&amp;rct=j&amp;q=&amp;esrc=s&amp;source=images&amp;cd=&amp;cad=rja&amp;uact=8&amp;ved=2ahUKEwis8uK9uazfAhUsM-wKHVYDATUQjRx6BAgBEAU&amp;url=https%3A%2F%2Fwww.slideshare.net%2Fanandcharvin%2Ftannin-yielding-plants&amp;psig=AOvVaw3ojNoRmdD9uMgCNCGmjSer&amp;ust=1545327314748884"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google.com/url?sa=i&amp;rct=j&amp;q=&amp;esrc=s&amp;source=images&amp;cd=&amp;cad=rja&amp;uact=8&amp;ved=2ahUKEwiI28iIuqzfAhWM3KQKHdr6B1QQjRx6BAgBEAU&amp;url=https%3A%2F%2Fwww.talasonline.com%2FGoldbeaters-Skin&amp;psig=AOvVaw0PWS3ZtmbHoHIrKbd58NkH&amp;ust=1545328088119747" TargetMode="Externa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jpeg"/><Relationship Id="rId2" Type="http://schemas.openxmlformats.org/officeDocument/2006/relationships/hyperlink" Target="https://www.google.com/url?sa=i&amp;rct=j&amp;q=&amp;esrc=s&amp;source=images&amp;cd=&amp;cad=rja&amp;uact=8&amp;ved=2ahUKEwipld3wu6zfAhVKsaQKHWQjCxcQjRx6BAgBEAU&amp;url=https%3A%2F%2Fwww.wellmaderemedies.com%2Fhome-remedies-swollen-gums%2F&amp;psig=AOvVaw3Mxl8dhwMUV3saZczRLpB0&amp;ust=1545328606560984" TargetMode="External"/><Relationship Id="rId1" Type="http://schemas.openxmlformats.org/officeDocument/2006/relationships/slideLayout" Target="../slideLayouts/slideLayout7.xml"/><Relationship Id="rId6" Type="http://schemas.openxmlformats.org/officeDocument/2006/relationships/hyperlink" Target="https://www.google.com/url?sa=i&amp;rct=j&amp;q=&amp;esrc=s&amp;source=images&amp;cd=&amp;cad=rja&amp;uact=8&amp;ved=2ahUKEwjhkoOwvKzfAhXM_KQKHRiqCEAQjRx6BAgBEAU&amp;url=https%3A%2F%2Fwww.avert.org%2Fabout-hiv-aids%2Fwhat-hiv-aids&amp;psig=AOvVaw3tAm5c3DlDGIiHlMGljYJ3&amp;ust=1545328742654234" TargetMode="External"/><Relationship Id="rId5" Type="http://schemas.openxmlformats.org/officeDocument/2006/relationships/image" Target="../media/image19.jpeg"/><Relationship Id="rId4" Type="http://schemas.openxmlformats.org/officeDocument/2006/relationships/hyperlink" Target="https://www.google.com/url?sa=i&amp;rct=j&amp;q=&amp;esrc=s&amp;source=images&amp;cd=&amp;ved=2ahUKEwiEk4SPvKzfAhUrsKQKHRRwDagQjRx6BAgBEAU&amp;url=https%3A%2F%2Fwww.cdc.gov%2Fantibiotic-use%2Fcommunity%2Ffor-patients%2Fcommon-illnesses%2Fsore-throat.html&amp;psig=AOvVaw2v4n0_nf87jh4sltUpuz-c&amp;ust=1545328666928814"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google.com/url?sa=i&amp;rct=j&amp;q=&amp;esrc=s&amp;source=images&amp;cd=&amp;cad=rja&amp;uact=8&amp;ved=2ahUKEwi2y4LovKzfAhWF-6QKHV3SBbgQjRx6BAgBEAU&amp;url=https%3A%2F%2Fwww.priceline.com.au%2Ft-n-dickinson-s-witch-hazel-toner-240-ml&amp;psig=AOvVaw0JRJVQMb27YSWUgVDzaV5L&amp;ust=1545328864952394" TargetMode="Externa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hyperlink" Target="https://crookedbearcreekorganicherbs.com/2015/08/31/witch-hazel-hamamelis-virginiana-witch-hazel-part-ll-a-cooling-soothing-astringen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WjMP3vazfAhXR_aQKHRyZD3YQjRx6BAgBEAU&amp;url=http%3A%2F%2Fwww.aphotofauna.com%2Fhymenoptera_wasp_gall_andricus_lignicola.html&amp;psig=AOvVaw3i7wm0Mv8Z51uy9H1tggTJ&amp;ust=1545329132971109" TargetMode="External"/><Relationship Id="rId2" Type="http://schemas.openxmlformats.org/officeDocument/2006/relationships/hyperlink" Target="https://www.google.com/url?sa=i&amp;rct=j&amp;q=&amp;esrc=s&amp;source=images&amp;cd=&amp;cad=rja&amp;uact=8&amp;ved=2ahUKEwjQ2ersvazfAhWE-KQKHfsJBaMQjRx6BAgBEAU&amp;url=%2Furl%3Fsa%3Di%26rct%3Dj%26q%3D%26esrc%3Ds%26source%3Dimages%26cd%3D%26ved%3D%26url%3Dhttps%253A%252F%252Fwww.naturespot.org.uk%252Fspecies%252Fcola-nut-gall%26psig%3DAOvVaw3i7wm0Mv8Z51uy9H1tggTJ%26ust%3D1545329132971109&amp;psig=AOvVaw3i7wm0Mv8Z51uy9H1tggTJ&amp;ust=1545329132971109" TargetMode="Externa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hyperlink" Target="https://www.google.com/url?sa=i&amp;rct=j&amp;q=&amp;esrc=s&amp;source=images&amp;cd=&amp;cad=rja&amp;uact=8&amp;ved=2ahUKEwilmvCYvqzfAhULNOwKHfAFAfIQjRx6BAgBEAU&amp;url=http%3A%2F%2Fwzdw.company.weiku.com%2Fitem%2FChinese-Gall-Galla-Chinensis-Gallnuts-Nutgall-9018642.html&amp;psig=AOvVaw0p4I3uBGxhuR1ahP86wcUQ&amp;ust=1545329219719049" TargetMode="Externa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6.jpeg"/><Relationship Id="rId2" Type="http://schemas.openxmlformats.org/officeDocument/2006/relationships/hyperlink" Target="https://www.google.com/url?sa=i&amp;rct=j&amp;q=&amp;esrc=s&amp;source=images&amp;cd=&amp;cad=rja&amp;uact=8&amp;ved=2ahUKEwjLgvv5vqzfAhUCXSwKHfmOAKEQjRx6BAgBEAU&amp;url=https%3A%2F%2Fwww.innerpath.com.au%2Fmatmed%2Fherbs%2FUncaria_gambir.htm&amp;psig=AOvVaw3dZc1fLQEem5hp70qGH0Aa&amp;ust=1545329429666566" TargetMode="External"/><Relationship Id="rId1" Type="http://schemas.openxmlformats.org/officeDocument/2006/relationships/slideLayout" Target="../slideLayouts/slideLayout7.xml"/><Relationship Id="rId6" Type="http://schemas.openxmlformats.org/officeDocument/2006/relationships/hyperlink" Target="https://www.google.com/url?sa=i&amp;rct=j&amp;q=&amp;esrc=s&amp;source=images&amp;cd=&amp;cad=rja&amp;uact=8&amp;ved=2ahUKEwj2zODD0azfAhVMXRUIHSGIAFEQjRx6BAgBEAU&amp;url=http%3A%2F%2Fgambir-indonesia.blogspot.com%2F&amp;psig=AOvVaw0z6PfGEGjxCexlW8XuJEwb&amp;ust=1545334414717669" TargetMode="External"/><Relationship Id="rId5" Type="http://schemas.openxmlformats.org/officeDocument/2006/relationships/hyperlink" Target="https://www.google.com/url?sa=i&amp;rct=j&amp;q=&amp;esrc=s&amp;source=images&amp;cd=&amp;cad=rja&amp;uact=8&amp;ved=2ahUKEwjY7MmLzKzfAhXC8qQKHWHEAy8QjRx6BAgBEAU&amp;url=https%3A%2F%2Fwww.alibaba.com%2Fproduct-detail%2FHigh-Quality-Aharpleaf-Ucaria-Stem-with_60272251960.html&amp;psig=AOvVaw1wnm-62WTeh0Jrkfo6EdyH&amp;ust=1545332770531500" TargetMode="External"/><Relationship Id="rId4" Type="http://schemas.openxmlformats.org/officeDocument/2006/relationships/hyperlink" Target="https://www.google.com/url?sa=i&amp;rct=j&amp;q=&amp;esrc=s&amp;source=images&amp;cd=&amp;cad=rja&amp;uact=8&amp;ved=2ahUKEwijxKjRy6zfAhUkNOwKHZMOCwUQjRx6BAgBEAU&amp;url=http%3A%2F%2Fgambir-indonesia.blogspot.com%2F&amp;psig=AOvVaw1wnm-62WTeh0Jrkfo6EdyH&amp;ust=154533277053150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google.com/url?sa=i&amp;rct=j&amp;q=&amp;esrc=s&amp;source=images&amp;cd=&amp;cad=rja&amp;uact=8&amp;ved=2ahUKEwiF86Wv0qzfAhWMVBUIHfWEBuMQjRx6BAgBEAU&amp;url=https%3A%2F%2Fen.wikipedia.org%2Fwiki%2FResin&amp;psig=AOvVaw0X9xZQ5vWC3Qab7u9FdrC9&amp;ust=1545334623090251" TargetMode="Externa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hyperlink" Target="https://www.google.com/url?sa=i&amp;rct=j&amp;q=&amp;esrc=s&amp;source=images&amp;cd=&amp;cad=rja&amp;uact=8&amp;ved=2ahUKEwithrr10qzfAhWKUBUIHT1_BSIQjRx6BAgBEAU&amp;url=https%3A%2F%2Fen.wiktionary.org%2Fwiki%2Fresin&amp;psig=AOvVaw0X9xZQ5vWC3Qab7u9FdrC9&amp;ust=154533462309025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google.com/url?sa=i&amp;rct=j&amp;q=&amp;esrc=s&amp;source=images&amp;cd=&amp;cad=rja&amp;uact=8&amp;ved=2ahUKEwjewqmf06zfAhW6XRUIHbk2AJkQjRx6BAgBEAU&amp;url=http%3A%2F%2Fwww.plthealth.com%2Fall-products%2Fnatural-resins&amp;psig=AOvVaw2PoLy7CPuuP7NeipELw4er&amp;ust=1545334859953984" TargetMode="Externa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hyperlink" Target="https://www.google.com/url?sa=i&amp;rct=j&amp;q=&amp;esrc=s&amp;source=images&amp;cd=&amp;cad=rja&amp;uact=8&amp;ved=2ahUKEwjUkMTO06zfAhUsUhUIHYppCMwQjRx6BAgBEAU&amp;url=https%3A%2F%2Fwww.essentialoilscompany.com%2Fproducts%2Fbalsam-tolu-oil&amp;psig=AOvVaw1eL-7cY0Ufm99yHfhbaRQG&amp;ust=1545334969307073"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B5rbfs6zfAhUS-aQKHd8KCIAQjRx6BAgBEAU&amp;url=http%3A%2F%2Fwww.ministrybestpractices.com%2F2008%2F01%2Fconfused-people-dont-laugh.html&amp;psig=AOvVaw3FDtvui-e1LEEojQvDcBWe&amp;ust=1545326426129966"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0200" y="762000"/>
            <a:ext cx="5638800" cy="190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مربع نص 3"/>
          <p:cNvSpPr txBox="1"/>
          <p:nvPr/>
        </p:nvSpPr>
        <p:spPr>
          <a:xfrm>
            <a:off x="1066800" y="3352800"/>
            <a:ext cx="6172200" cy="400110"/>
          </a:xfrm>
          <a:prstGeom prst="rect">
            <a:avLst/>
          </a:prstGeom>
          <a:noFill/>
        </p:spPr>
        <p:txBody>
          <a:bodyPr wrap="square" rtlCol="0">
            <a:spAutoFit/>
          </a:bodyPr>
          <a:lstStyle/>
          <a:p>
            <a:r>
              <a:rPr lang="en-US" sz="2000" b="1" dirty="0" smtClean="0"/>
              <a:t>Detect the </a:t>
            </a:r>
            <a:r>
              <a:rPr lang="en-US" sz="2000" b="1" dirty="0" smtClean="0"/>
              <a:t>important features for </a:t>
            </a:r>
            <a:r>
              <a:rPr lang="en-US" sz="2000" b="1" dirty="0" err="1" smtClean="0"/>
              <a:t>glucosinolate</a:t>
            </a:r>
            <a:r>
              <a:rPr lang="en-US" sz="2000" b="1" dirty="0" smtClean="0"/>
              <a:t>?????</a:t>
            </a:r>
            <a:endParaRPr lang="en-US" sz="2000" b="1" dirty="0"/>
          </a:p>
        </p:txBody>
      </p:sp>
    </p:spTree>
    <p:extLst>
      <p:ext uri="{BB962C8B-B14F-4D97-AF65-F5344CB8AC3E}">
        <p14:creationId xmlns:p14="http://schemas.microsoft.com/office/powerpoint/2010/main" xmlns="" val="1380213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457200" y="533400"/>
            <a:ext cx="61722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Non-</a:t>
            </a:r>
            <a:r>
              <a:rPr kumimoji="0" lang="en-US"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hydrolyzable</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tannins or Condensed tannins :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They are not hydrolyzed readily to a simpler molecules  &amp; they don</a:t>
            </a:r>
            <a:r>
              <a:rPr kumimoji="0" lang="en-US"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 contain sugar moiety. When treated with acids or enzymes, they tend to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polymerise</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yielding insoluble red colored products known as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phlobaphens</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families of the plants rich in both of the above groups of tannins include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Rosaceae</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Geraniaceae</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Leguminosae</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Combretaceae</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Rubiaceae</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Polygonaceae</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Theaceae</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etc. The members of families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Cruciferae</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Papaveraceae</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on the other hand are totally devoid of tannins. In the plants in which tannins are present, they exert an inhibitory effect on many enzymes due to their nature of protein precipitation and therefore contribute a protective function in barks and heartwood.</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Complex tannins: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They are biosynthesized from both hydrolysable &amp;  condensed tannins .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5" name="Picture 3" descr="Image result for tannins plant">
            <a:hlinkClick r:id="rId2"/>
          </p:cNvPr>
          <p:cNvPicPr>
            <a:picLocks noChangeAspect="1" noChangeArrowheads="1"/>
          </p:cNvPicPr>
          <p:nvPr/>
        </p:nvPicPr>
        <p:blipFill>
          <a:blip r:embed="rId3" cstate="print"/>
          <a:srcRect/>
          <a:stretch>
            <a:fillRect/>
          </a:stretch>
        </p:blipFill>
        <p:spPr bwMode="auto">
          <a:xfrm>
            <a:off x="4876800" y="4572000"/>
            <a:ext cx="3638550" cy="2043570"/>
          </a:xfrm>
          <a:prstGeom prst="rect">
            <a:avLst/>
          </a:prstGeom>
          <a:noFill/>
        </p:spPr>
      </p:pic>
    </p:spTree>
    <p:extLst>
      <p:ext uri="{BB962C8B-B14F-4D97-AF65-F5344CB8AC3E}">
        <p14:creationId xmlns:p14="http://schemas.microsoft.com/office/powerpoint/2010/main" xmlns="" val="4193864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81000" y="533400"/>
            <a:ext cx="541020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Pseudotannins</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They are simple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phenloic</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compounds with melting point lower than that of true tannins &amp; they do not respond to tannic test,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Pseudotannins</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are simple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phenolic</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compounds of lower molecular weight. They do not respond to the tanning reaction of Goldbeaters skin test. Gallic acid,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Chlorogenic</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acid or the simple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phenolics</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such as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catechin</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are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pseudotannins</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which are abundantly found in plants, especially in dead tissues and dying cells. Various crude drugs containing hydrolysable, condensed and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pseudotannins</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1" name="Picture 3" descr="Related image">
            <a:hlinkClick r:id="rId2"/>
          </p:cNvPr>
          <p:cNvPicPr>
            <a:picLocks noChangeAspect="1" noChangeArrowheads="1"/>
          </p:cNvPicPr>
          <p:nvPr/>
        </p:nvPicPr>
        <p:blipFill>
          <a:blip r:embed="rId3" cstate="print"/>
          <a:srcRect/>
          <a:stretch>
            <a:fillRect/>
          </a:stretch>
        </p:blipFill>
        <p:spPr bwMode="auto">
          <a:xfrm>
            <a:off x="5410200" y="2819400"/>
            <a:ext cx="3362325" cy="3362326"/>
          </a:xfrm>
          <a:prstGeom prst="rect">
            <a:avLst/>
          </a:prstGeom>
          <a:noFill/>
        </p:spPr>
      </p:pic>
      <p:pic>
        <p:nvPicPr>
          <p:cNvPr id="7" name="صورة 6"/>
          <p:cNvPicPr/>
          <p:nvPr/>
        </p:nvPicPr>
        <p:blipFill>
          <a:blip r:embed="rId4" cstate="print"/>
          <a:srcRect/>
          <a:stretch>
            <a:fillRect/>
          </a:stretch>
        </p:blipFill>
        <p:spPr bwMode="auto">
          <a:xfrm>
            <a:off x="685800" y="3733800"/>
            <a:ext cx="3581400" cy="2176829"/>
          </a:xfrm>
          <a:prstGeom prst="rect">
            <a:avLst/>
          </a:prstGeom>
          <a:noFill/>
          <a:ln w="9525">
            <a:noFill/>
            <a:miter lim="800000"/>
            <a:headEnd/>
            <a:tailEnd/>
          </a:ln>
        </p:spPr>
      </p:pic>
    </p:spTree>
    <p:extLst>
      <p:ext uri="{BB962C8B-B14F-4D97-AF65-F5344CB8AC3E}">
        <p14:creationId xmlns:p14="http://schemas.microsoft.com/office/powerpoint/2010/main" xmlns="" val="2231403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33400" y="609600"/>
            <a:ext cx="571500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Properties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Tannins are non-</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crystallizable</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amorphous compounds. They are soluble in water, ethyl alcohol, glycerol, acetone and in dilute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alkalies</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Their aqueous solution shows an acidic reaction and a sharp astringent taste. Most of the tannin compounds cause precipitation of solutions of alkaloids, glycosides, gelatin and heavy metal salts of copper, lead and tin. Tannins produce a deep red color with potassium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ferricyanide</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ammonia. With freshly prepared ferric chloride solution hydrolysable tannins produce blue-black precipitate while condensed tannins show brownish green precipitate.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7" name="Picture 3" descr="Image result for goldbeaters skin in tannin solution"/>
          <p:cNvPicPr>
            <a:picLocks noChangeAspect="1" noChangeArrowheads="1"/>
          </p:cNvPicPr>
          <p:nvPr/>
        </p:nvPicPr>
        <p:blipFill>
          <a:blip r:embed="rId2" cstate="print"/>
          <a:srcRect/>
          <a:stretch>
            <a:fillRect/>
          </a:stretch>
        </p:blipFill>
        <p:spPr bwMode="auto">
          <a:xfrm>
            <a:off x="4419600" y="3886200"/>
            <a:ext cx="3657600" cy="2228851"/>
          </a:xfrm>
          <a:prstGeom prst="rect">
            <a:avLst/>
          </a:prstGeom>
          <a:noFill/>
        </p:spPr>
      </p:pic>
    </p:spTree>
    <p:extLst>
      <p:ext uri="{BB962C8B-B14F-4D97-AF65-F5344CB8AC3E}">
        <p14:creationId xmlns:p14="http://schemas.microsoft.com/office/powerpoint/2010/main" xmlns="" val="3660491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457200" y="381000"/>
            <a:ext cx="70866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Char char="•"/>
              <a:tabLst>
                <a:tab pos="457200" algn="l"/>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Medicinal uses: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57200" algn="l"/>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Drugs containing tannins will precipitate proteins &amp;  Tannins are medicinally significant due to their astringent properties. They promote rapid healing and the formation of new tissues on wounds and inflamed mucosa. internally for inflamed surface of the mouth &amp; Throat. They act as anti  diarrhea &amp; antidote in poisoning by heavy metals , alkaloids &amp; glycosides .</a:t>
            </a:r>
            <a:r>
              <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these compounds have demonstrated their antiviral activities for treatment of viral diseases including AIDS.</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25603" name="AutoShape 3" descr="Image result for bacteria"/>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5" name="AutoShape 5" descr="Image result for inflamed gums"/>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07" name="Picture 7" descr="Image result for inflamed gums">
            <a:hlinkClick r:id="rId2"/>
          </p:cNvPr>
          <p:cNvPicPr>
            <a:picLocks noChangeAspect="1" noChangeArrowheads="1"/>
          </p:cNvPicPr>
          <p:nvPr/>
        </p:nvPicPr>
        <p:blipFill>
          <a:blip r:embed="rId3" cstate="print"/>
          <a:srcRect/>
          <a:stretch>
            <a:fillRect/>
          </a:stretch>
        </p:blipFill>
        <p:spPr bwMode="auto">
          <a:xfrm>
            <a:off x="5105400" y="2667000"/>
            <a:ext cx="3505198" cy="1752600"/>
          </a:xfrm>
          <a:prstGeom prst="rect">
            <a:avLst/>
          </a:prstGeom>
          <a:noFill/>
        </p:spPr>
      </p:pic>
      <p:sp>
        <p:nvSpPr>
          <p:cNvPr id="25609" name="AutoShape 9" descr="Image result for inflamed throat"/>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11" name="Picture 11" descr="Image result for inflamed throat">
            <a:hlinkClick r:id="rId4"/>
          </p:cNvPr>
          <p:cNvPicPr>
            <a:picLocks noChangeAspect="1" noChangeArrowheads="1"/>
          </p:cNvPicPr>
          <p:nvPr/>
        </p:nvPicPr>
        <p:blipFill>
          <a:blip r:embed="rId5" cstate="print"/>
          <a:srcRect/>
          <a:stretch>
            <a:fillRect/>
          </a:stretch>
        </p:blipFill>
        <p:spPr bwMode="auto">
          <a:xfrm>
            <a:off x="304800" y="2590800"/>
            <a:ext cx="4171950" cy="2590800"/>
          </a:xfrm>
          <a:prstGeom prst="rect">
            <a:avLst/>
          </a:prstGeom>
          <a:noFill/>
        </p:spPr>
      </p:pic>
      <p:sp>
        <p:nvSpPr>
          <p:cNvPr id="25613" name="AutoShape 13" descr="Image result for AIDS"/>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15" name="Picture 15" descr="Image result for AIDS">
            <a:hlinkClick r:id="rId6"/>
          </p:cNvPr>
          <p:cNvPicPr>
            <a:picLocks noChangeAspect="1" noChangeArrowheads="1"/>
          </p:cNvPicPr>
          <p:nvPr/>
        </p:nvPicPr>
        <p:blipFill>
          <a:blip r:embed="rId7" cstate="print"/>
          <a:srcRect/>
          <a:stretch>
            <a:fillRect/>
          </a:stretch>
        </p:blipFill>
        <p:spPr bwMode="auto">
          <a:xfrm>
            <a:off x="4572000" y="4724400"/>
            <a:ext cx="3560064" cy="1828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304800" y="318701"/>
            <a:ext cx="82296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Plants containing tannins :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a:t>
            </a:r>
            <a:r>
              <a:rPr kumimoji="0" lang="en-US"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Hamamelis</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or witch hazel:</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dried  leaves of </a:t>
            </a:r>
            <a:r>
              <a:rPr kumimoji="0" lang="en-US"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Hamamelis</a:t>
            </a:r>
            <a:r>
              <a:rPr kumimoji="0" lang="en-US"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virginiana</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they are collected in summer</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leaves contain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Gallitannin</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Ellagitannin</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free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gallic</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acid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Uses:</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Have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astriengent</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effect, also is reputed to: stop bleeding; soothe insect bites, burns, and poison ivy.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26627" name="Picture 3" descr="Image result for hazel witch">
            <a:hlinkClick r:id="rId2"/>
          </p:cNvPr>
          <p:cNvPicPr>
            <a:picLocks noChangeAspect="1" noChangeArrowheads="1"/>
          </p:cNvPicPr>
          <p:nvPr/>
        </p:nvPicPr>
        <p:blipFill>
          <a:blip r:embed="rId3" cstate="print"/>
          <a:srcRect/>
          <a:stretch>
            <a:fillRect/>
          </a:stretch>
        </p:blipFill>
        <p:spPr bwMode="auto">
          <a:xfrm>
            <a:off x="5334000" y="2895600"/>
            <a:ext cx="3286125" cy="3286126"/>
          </a:xfrm>
          <a:prstGeom prst="rect">
            <a:avLst/>
          </a:prstGeom>
          <a:noFill/>
        </p:spPr>
      </p:pic>
      <p:sp>
        <p:nvSpPr>
          <p:cNvPr id="26629" name="AutoShape 5" descr="Image result for hamamelis virginiana witch hazel plant"/>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631" name="Picture 7" descr="Image result for hamamelis virginiana witch hazel plant">
            <a:hlinkClick r:id="rId4"/>
          </p:cNvPr>
          <p:cNvPicPr>
            <a:picLocks noChangeAspect="1" noChangeArrowheads="1"/>
          </p:cNvPicPr>
          <p:nvPr/>
        </p:nvPicPr>
        <p:blipFill>
          <a:blip r:embed="rId5" cstate="print"/>
          <a:srcRect/>
          <a:stretch>
            <a:fillRect/>
          </a:stretch>
        </p:blipFill>
        <p:spPr bwMode="auto">
          <a:xfrm>
            <a:off x="1066800" y="3276600"/>
            <a:ext cx="4171950" cy="277177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533400" y="381000"/>
            <a:ext cx="69342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Nutgall or galls: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Quercus</a:t>
            </a:r>
            <a:r>
              <a:rPr kumimoji="0" lang="en-US"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infectoria</a:t>
            </a:r>
            <a:r>
              <a:rPr kumimoji="0" lang="en-US"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is a plant excretion produced when irritants are released by the larvae of gall insects, such as those of the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Cynipidae</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family, the gall wasps. A major commercial source of medicinal gallnuts is oak trees,</a:t>
            </a:r>
            <a:r>
              <a:rPr kumimoji="0" lang="en-US"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The plant secretes the liquid gall, comprised mainly of tannins, that hardens to become the "nut."</a:t>
            </a:r>
            <a:r>
              <a:rPr kumimoji="0" lang="en-US"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main constituent is tannic acid (hydrolysable)  &amp; also contain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gallic</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acid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pseudotannin</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Nutgall is used in tanning &amp; dyeing industry &amp; in the manufacture of ink Medicinally it has  a stringent effect .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Uses: </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Galls are astringent, and were used in all cases where astringents are indicated, as in </a:t>
            </a:r>
            <a:r>
              <a:rPr kumimoji="0" lang="en-US"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chronic dysentery, diarrhea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27651" name="AutoShape 3" descr="Image result for nutgall">
            <a:hlinkClick r:id="rId2"/>
          </p:cNvPr>
          <p:cNvSpPr>
            <a:spLocks noChangeAspect="1" noChangeArrowheads="1"/>
          </p:cNvSpPr>
          <p:nvPr/>
        </p:nvSpPr>
        <p:spPr bwMode="auto">
          <a:xfrm>
            <a:off x="117475" y="-1608138"/>
            <a:ext cx="3524250" cy="33623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53" name="Picture 5" descr="Related image">
            <a:hlinkClick r:id="rId3"/>
          </p:cNvPr>
          <p:cNvPicPr>
            <a:picLocks noChangeAspect="1" noChangeArrowheads="1"/>
          </p:cNvPicPr>
          <p:nvPr/>
        </p:nvPicPr>
        <p:blipFill>
          <a:blip r:embed="rId4" cstate="print"/>
          <a:srcRect/>
          <a:stretch>
            <a:fillRect/>
          </a:stretch>
        </p:blipFill>
        <p:spPr bwMode="auto">
          <a:xfrm>
            <a:off x="5638800" y="3733800"/>
            <a:ext cx="2954603" cy="2219326"/>
          </a:xfrm>
          <a:prstGeom prst="rect">
            <a:avLst/>
          </a:prstGeom>
          <a:noFill/>
        </p:spPr>
      </p:pic>
      <p:pic>
        <p:nvPicPr>
          <p:cNvPr id="27655" name="Picture 7" descr="Image result for nutgall">
            <a:hlinkClick r:id="rId5"/>
          </p:cNvPr>
          <p:cNvPicPr>
            <a:picLocks noChangeAspect="1" noChangeArrowheads="1"/>
          </p:cNvPicPr>
          <p:nvPr/>
        </p:nvPicPr>
        <p:blipFill>
          <a:blip r:embed="rId6" cstate="print"/>
          <a:srcRect/>
          <a:stretch>
            <a:fillRect/>
          </a:stretch>
        </p:blipFill>
        <p:spPr bwMode="auto">
          <a:xfrm>
            <a:off x="1371600" y="4038600"/>
            <a:ext cx="3028950" cy="227517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04800" y="533400"/>
            <a:ext cx="64008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catechu: (</a:t>
            </a:r>
            <a:r>
              <a:rPr kumimoji="0" lang="en-US"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Gambir</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Is the dried aqueous extract prepared from the leaves of young twigs of  </a:t>
            </a:r>
            <a:r>
              <a:rPr kumimoji="0" lang="en-US"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Uncaria</a:t>
            </a:r>
            <a:r>
              <a:rPr kumimoji="0" lang="en-US"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gambir</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It contains 7%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catechin</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20%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catechutannic</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acid . Used as a stringent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Uses: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Gambir</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contains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polyphenol</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or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catechins</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which work as antioxidant and antimicrobial.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28675" name="Picture 3" descr="Image result for catcheu gambir">
            <a:hlinkClick r:id="rId2"/>
          </p:cNvPr>
          <p:cNvPicPr>
            <a:picLocks noChangeAspect="1" noChangeArrowheads="1"/>
          </p:cNvPicPr>
          <p:nvPr/>
        </p:nvPicPr>
        <p:blipFill>
          <a:blip r:embed="rId3" cstate="print"/>
          <a:srcRect/>
          <a:stretch>
            <a:fillRect/>
          </a:stretch>
        </p:blipFill>
        <p:spPr bwMode="auto">
          <a:xfrm>
            <a:off x="4419600" y="2667000"/>
            <a:ext cx="3868615" cy="2743200"/>
          </a:xfrm>
          <a:prstGeom prst="rect">
            <a:avLst/>
          </a:prstGeom>
          <a:noFill/>
        </p:spPr>
      </p:pic>
      <p:sp>
        <p:nvSpPr>
          <p:cNvPr id="28677" name="AutoShape 5" descr="Image result for catcheu gambir">
            <a:hlinkClick r:id="rId4"/>
          </p:cNvPr>
          <p:cNvSpPr>
            <a:spLocks noChangeAspect="1" noChangeArrowheads="1"/>
          </p:cNvSpPr>
          <p:nvPr/>
        </p:nvSpPr>
        <p:spPr bwMode="auto">
          <a:xfrm>
            <a:off x="117475" y="-1500188"/>
            <a:ext cx="4171950" cy="31337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9" name="AutoShape 7" descr="Image result for catcheu gambir">
            <a:hlinkClick r:id="rId4"/>
          </p:cNvPr>
          <p:cNvSpPr>
            <a:spLocks noChangeAspect="1" noChangeArrowheads="1"/>
          </p:cNvSpPr>
          <p:nvPr/>
        </p:nvSpPr>
        <p:spPr bwMode="auto">
          <a:xfrm>
            <a:off x="117475" y="-1500188"/>
            <a:ext cx="4171950" cy="31337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1" name="AutoShape 9" descr="Related image">
            <a:hlinkClick r:id="rId5"/>
          </p:cNvPr>
          <p:cNvSpPr>
            <a:spLocks noChangeAspect="1" noChangeArrowheads="1"/>
          </p:cNvSpPr>
          <p:nvPr/>
        </p:nvSpPr>
        <p:spPr bwMode="auto">
          <a:xfrm>
            <a:off x="117475" y="-1600200"/>
            <a:ext cx="3333750" cy="3333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3" name="AutoShape 11" descr="Related image">
            <a:hlinkClick r:id="rId5"/>
          </p:cNvPr>
          <p:cNvSpPr>
            <a:spLocks noChangeAspect="1" noChangeArrowheads="1"/>
          </p:cNvSpPr>
          <p:nvPr/>
        </p:nvSpPr>
        <p:spPr bwMode="auto">
          <a:xfrm>
            <a:off x="117475" y="-1600200"/>
            <a:ext cx="3333750" cy="3333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5" name="AutoShape 13" descr="Related image">
            <a:hlinkClick r:id="rId5"/>
          </p:cNvPr>
          <p:cNvSpPr>
            <a:spLocks noChangeAspect="1" noChangeArrowheads="1"/>
          </p:cNvSpPr>
          <p:nvPr/>
        </p:nvSpPr>
        <p:spPr bwMode="auto">
          <a:xfrm>
            <a:off x="117475" y="-1600200"/>
            <a:ext cx="3333750" cy="3333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87" name="Picture 15" descr="Image result for catechu gambir">
            <a:hlinkClick r:id="rId6"/>
          </p:cNvPr>
          <p:cNvPicPr>
            <a:picLocks noChangeAspect="1" noChangeArrowheads="1"/>
          </p:cNvPicPr>
          <p:nvPr/>
        </p:nvPicPr>
        <p:blipFill>
          <a:blip r:embed="rId7" cstate="print"/>
          <a:srcRect/>
          <a:stretch>
            <a:fillRect/>
          </a:stretch>
        </p:blipFill>
        <p:spPr bwMode="auto">
          <a:xfrm>
            <a:off x="781050" y="3352800"/>
            <a:ext cx="2952750" cy="267513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457200" y="381000"/>
            <a:ext cx="66294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Resins and Resin Combination: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Resins are amorphous products of complex nature. These are amorphous mixtures of essential oils, oxygenated products of </a:t>
            </a:r>
            <a:r>
              <a:rPr kumimoji="0" lang="en-US" sz="16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terpene</a:t>
            </a:r>
            <a: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and carboxylic acids found as exudations from the trunk of various trees. They are transparent or translucent solids, semi-solids or liquid substances containing large number of carbon atoms. Most of the resins are heavier than water. They are insoluble in water, but soluble in alcohol, volatile oils, fixed oils. non-polar organic solvents like benzene or ether. When heated, they soften and ultimately melt. They are usually formed in </a:t>
            </a:r>
            <a:r>
              <a:rPr kumimoji="0" lang="en-US" sz="16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schizogenous</a:t>
            </a:r>
            <a: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or </a:t>
            </a:r>
            <a:r>
              <a:rPr kumimoji="0" lang="en-US" sz="16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schizolysigenous</a:t>
            </a:r>
            <a: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cavities or ducts as end products of metabolism.</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9699" name="Picture 3" descr="Related image">
            <a:hlinkClick r:id="rId2"/>
          </p:cNvPr>
          <p:cNvPicPr>
            <a:picLocks noChangeAspect="1" noChangeArrowheads="1"/>
          </p:cNvPicPr>
          <p:nvPr/>
        </p:nvPicPr>
        <p:blipFill>
          <a:blip r:embed="rId3" cstate="print"/>
          <a:srcRect/>
          <a:stretch>
            <a:fillRect/>
          </a:stretch>
        </p:blipFill>
        <p:spPr bwMode="auto">
          <a:xfrm>
            <a:off x="4724400" y="3200400"/>
            <a:ext cx="3753486" cy="2819400"/>
          </a:xfrm>
          <a:prstGeom prst="rect">
            <a:avLst/>
          </a:prstGeom>
          <a:noFill/>
        </p:spPr>
      </p:pic>
      <p:pic>
        <p:nvPicPr>
          <p:cNvPr id="29701" name="Picture 5" descr="Related image">
            <a:hlinkClick r:id="rId4"/>
          </p:cNvPr>
          <p:cNvPicPr>
            <a:picLocks noChangeAspect="1" noChangeArrowheads="1"/>
          </p:cNvPicPr>
          <p:nvPr/>
        </p:nvPicPr>
        <p:blipFill>
          <a:blip r:embed="rId5" cstate="print"/>
          <a:srcRect/>
          <a:stretch>
            <a:fillRect/>
          </a:stretch>
        </p:blipFill>
        <p:spPr bwMode="auto">
          <a:xfrm>
            <a:off x="762000" y="3048000"/>
            <a:ext cx="3246258" cy="24384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533400" y="609600"/>
            <a:ext cx="4800600" cy="40626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Chemically, they contain organic acids, alcohols, esters and neutral resins. Depending upon the type of the constituents of the resin, they are further classified as: acid resin, ester resin , resin </a:t>
            </a:r>
            <a:r>
              <a:rPr kumimoji="0" lang="en-US" sz="16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alcohols,resenes</a:t>
            </a:r>
            <a: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which represent complex neutral compounds that do not form salts or esters &amp; are insoluble &amp; resist hydrolysis by alkali  . Resins and oils in homogenous mixtures are called as oleoresins. Oleo-gum resins are the homogenous mixtures of volatile oil, gum and resin. If the resin contains benzoic acid and/ or </a:t>
            </a:r>
            <a:r>
              <a:rPr kumimoji="0" lang="en-US" sz="16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cinnamic</a:t>
            </a:r>
            <a: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acid, it is called as a balsam.</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The term “balsam” is often wrongly applied to </a:t>
            </a:r>
            <a:r>
              <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oleoresins</a:t>
            </a:r>
            <a: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and should be reserved for such substances as </a:t>
            </a:r>
            <a:r>
              <a:rPr kumimoji="0" lang="en-US" sz="16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balsam of Peru</a:t>
            </a:r>
            <a: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sz="1600" b="1" i="0"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balsam of</a:t>
            </a:r>
            <a:r>
              <a:rPr kumimoji="0" lang="en-US" sz="1600" b="1" i="1" u="sng"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sz="1600" b="1" i="0" u="sng"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Tolu</a:t>
            </a:r>
            <a: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and </a:t>
            </a:r>
            <a:r>
              <a:rPr kumimoji="0" lang="en-US" sz="1600" b="1" i="0" u="sng"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storax</a:t>
            </a:r>
            <a:r>
              <a:rPr kumimoji="0" lang="en-US" sz="1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which contain a high proportion of aromatic balsamic acids.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23" name="Picture 3" descr="Image result for resins">
            <a:hlinkClick r:id="rId2"/>
          </p:cNvPr>
          <p:cNvPicPr>
            <a:picLocks noChangeAspect="1" noChangeArrowheads="1"/>
          </p:cNvPicPr>
          <p:nvPr/>
        </p:nvPicPr>
        <p:blipFill>
          <a:blip r:embed="rId3" cstate="print"/>
          <a:srcRect/>
          <a:stretch>
            <a:fillRect/>
          </a:stretch>
        </p:blipFill>
        <p:spPr bwMode="auto">
          <a:xfrm>
            <a:off x="5410200" y="762000"/>
            <a:ext cx="3333750" cy="2057400"/>
          </a:xfrm>
          <a:prstGeom prst="rect">
            <a:avLst/>
          </a:prstGeom>
          <a:noFill/>
        </p:spPr>
      </p:pic>
      <p:sp>
        <p:nvSpPr>
          <p:cNvPr id="30725" name="AutoShape 5" descr="Image result for balsam of tolu"/>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27" name="Picture 7" descr="Related image">
            <a:hlinkClick r:id="rId4"/>
          </p:cNvPr>
          <p:cNvPicPr>
            <a:picLocks noChangeAspect="1" noChangeArrowheads="1"/>
          </p:cNvPicPr>
          <p:nvPr/>
        </p:nvPicPr>
        <p:blipFill>
          <a:blip r:embed="rId5" cstate="print"/>
          <a:srcRect/>
          <a:stretch>
            <a:fillRect/>
          </a:stretch>
        </p:blipFill>
        <p:spPr bwMode="auto">
          <a:xfrm>
            <a:off x="5715000" y="3276600"/>
            <a:ext cx="2981325" cy="298132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57800" y="685800"/>
            <a:ext cx="3152775" cy="236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مربع نص 1"/>
          <p:cNvSpPr txBox="1"/>
          <p:nvPr/>
        </p:nvSpPr>
        <p:spPr>
          <a:xfrm>
            <a:off x="685800" y="1676400"/>
            <a:ext cx="4419600" cy="1323439"/>
          </a:xfrm>
          <a:prstGeom prst="rect">
            <a:avLst/>
          </a:prstGeom>
          <a:noFill/>
        </p:spPr>
        <p:txBody>
          <a:bodyPr wrap="square" rtlCol="0">
            <a:spAutoFit/>
          </a:bodyPr>
          <a:lstStyle/>
          <a:p>
            <a:r>
              <a:rPr lang="en-US" sz="2000" b="1" dirty="0" smtClean="0"/>
              <a:t>What is the active part in black mustard??</a:t>
            </a:r>
          </a:p>
          <a:p>
            <a:r>
              <a:rPr lang="en-US" sz="2000" b="1" dirty="0" smtClean="0"/>
              <a:t>And what is the active constituent in it???</a:t>
            </a:r>
            <a:endParaRPr lang="en-US" sz="2000" b="1" dirty="0"/>
          </a:p>
        </p:txBody>
      </p:sp>
    </p:spTree>
    <p:extLst>
      <p:ext uri="{BB962C8B-B14F-4D97-AF65-F5344CB8AC3E}">
        <p14:creationId xmlns:p14="http://schemas.microsoft.com/office/powerpoint/2010/main" xmlns="" val="1449436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19600" y="609600"/>
            <a:ext cx="4286250"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مربع نص 1"/>
          <p:cNvSpPr txBox="1"/>
          <p:nvPr/>
        </p:nvSpPr>
        <p:spPr>
          <a:xfrm>
            <a:off x="990600" y="2133600"/>
            <a:ext cx="4572000" cy="1200329"/>
          </a:xfrm>
          <a:prstGeom prst="rect">
            <a:avLst/>
          </a:prstGeom>
          <a:noFill/>
        </p:spPr>
        <p:txBody>
          <a:bodyPr wrap="square" rtlCol="0">
            <a:spAutoFit/>
          </a:bodyPr>
          <a:lstStyle/>
          <a:p>
            <a:r>
              <a:rPr lang="en-US" sz="2400" b="1" dirty="0" smtClean="0"/>
              <a:t>I am confused </a:t>
            </a:r>
            <a:r>
              <a:rPr lang="en-US" sz="2400" b="1" dirty="0" smtClean="0"/>
              <a:t>how can I get mustard oil??</a:t>
            </a:r>
            <a:endParaRPr lang="en-US" sz="2400" b="1" dirty="0" smtClean="0"/>
          </a:p>
          <a:p>
            <a:r>
              <a:rPr lang="en-US" sz="2400" b="1" dirty="0" smtClean="0"/>
              <a:t>Its like olive oil or not ?????</a:t>
            </a:r>
            <a:endParaRPr lang="en-US" sz="2400" b="1" dirty="0"/>
          </a:p>
        </p:txBody>
      </p:sp>
      <p:sp>
        <p:nvSpPr>
          <p:cNvPr id="3" name="مربع نص 2"/>
          <p:cNvSpPr txBox="1"/>
          <p:nvPr/>
        </p:nvSpPr>
        <p:spPr>
          <a:xfrm>
            <a:off x="533400" y="3962401"/>
            <a:ext cx="4648200" cy="2246769"/>
          </a:xfrm>
          <a:prstGeom prst="rect">
            <a:avLst/>
          </a:prstGeom>
          <a:noFill/>
        </p:spPr>
        <p:txBody>
          <a:bodyPr wrap="square" rtlCol="0">
            <a:spAutoFit/>
          </a:bodyPr>
          <a:lstStyle/>
          <a:p>
            <a:r>
              <a:rPr lang="en-US" sz="2000" b="1" dirty="0" smtClean="0"/>
              <a:t>Which </a:t>
            </a:r>
            <a:r>
              <a:rPr lang="en-US" sz="2000" b="1" dirty="0" smtClean="0"/>
              <a:t>is the active constituent in white mustard???</a:t>
            </a:r>
          </a:p>
          <a:p>
            <a:r>
              <a:rPr lang="en-US" sz="2000" b="1" dirty="0" smtClean="0"/>
              <a:t>And what is the important of </a:t>
            </a:r>
            <a:r>
              <a:rPr lang="en-US" sz="2000" b="1" dirty="0" err="1" smtClean="0"/>
              <a:t>myrosinase</a:t>
            </a:r>
            <a:r>
              <a:rPr lang="en-US" sz="2000" b="1" dirty="0" smtClean="0"/>
              <a:t>????</a:t>
            </a:r>
            <a:endParaRPr lang="en-US" sz="2000" b="1" dirty="0" smtClean="0"/>
          </a:p>
          <a:p>
            <a:endParaRPr lang="en-US" sz="2000" b="1" dirty="0" smtClean="0"/>
          </a:p>
          <a:p>
            <a:endParaRPr lang="en-US" sz="2000" b="1" dirty="0" smtClean="0"/>
          </a:p>
          <a:p>
            <a:endParaRPr lang="en-US" sz="2000" b="1"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72200" y="1981200"/>
            <a:ext cx="2133600" cy="213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55120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38800" y="3276600"/>
            <a:ext cx="2676525" cy="28124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مربع نص 2"/>
          <p:cNvSpPr txBox="1"/>
          <p:nvPr/>
        </p:nvSpPr>
        <p:spPr>
          <a:xfrm>
            <a:off x="824345" y="3857839"/>
            <a:ext cx="4343400" cy="707886"/>
          </a:xfrm>
          <a:prstGeom prst="rect">
            <a:avLst/>
          </a:prstGeom>
          <a:noFill/>
        </p:spPr>
        <p:txBody>
          <a:bodyPr wrap="square" rtlCol="0">
            <a:spAutoFit/>
          </a:bodyPr>
          <a:lstStyle/>
          <a:p>
            <a:r>
              <a:rPr lang="en-US" sz="2000" b="1" dirty="0" smtClean="0"/>
              <a:t>What is </a:t>
            </a:r>
            <a:r>
              <a:rPr lang="en-US" sz="2000" b="1" dirty="0" smtClean="0"/>
              <a:t>the important of </a:t>
            </a:r>
            <a:r>
              <a:rPr lang="en-US" sz="2000" b="1" dirty="0" err="1" smtClean="0"/>
              <a:t>Brassica</a:t>
            </a:r>
            <a:r>
              <a:rPr lang="en-US" sz="2000" b="1" dirty="0" smtClean="0"/>
              <a:t> family give example about it????</a:t>
            </a:r>
            <a:endParaRPr lang="en-US" sz="2000" b="1" dirty="0"/>
          </a:p>
        </p:txBody>
      </p:sp>
      <p:sp>
        <p:nvSpPr>
          <p:cNvPr id="9218" name="AutoShape 2" descr="Image result for confused"/>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220" name="Picture 4" descr="Image result for confused">
            <a:hlinkClick r:id="rId3"/>
          </p:cNvPr>
          <p:cNvPicPr>
            <a:picLocks noChangeAspect="1" noChangeArrowheads="1"/>
          </p:cNvPicPr>
          <p:nvPr/>
        </p:nvPicPr>
        <p:blipFill>
          <a:blip r:embed="rId4" cstate="print"/>
          <a:srcRect/>
          <a:stretch>
            <a:fillRect/>
          </a:stretch>
        </p:blipFill>
        <p:spPr bwMode="auto">
          <a:xfrm>
            <a:off x="5562600" y="381001"/>
            <a:ext cx="3333750" cy="2207278"/>
          </a:xfrm>
          <a:prstGeom prst="rect">
            <a:avLst/>
          </a:prstGeom>
          <a:noFill/>
        </p:spPr>
      </p:pic>
      <p:sp>
        <p:nvSpPr>
          <p:cNvPr id="8" name="مربع نص 7"/>
          <p:cNvSpPr txBox="1"/>
          <p:nvPr/>
        </p:nvSpPr>
        <p:spPr>
          <a:xfrm>
            <a:off x="685800" y="685800"/>
            <a:ext cx="3810000" cy="830997"/>
          </a:xfrm>
          <a:prstGeom prst="rect">
            <a:avLst/>
          </a:prstGeom>
          <a:noFill/>
        </p:spPr>
        <p:txBody>
          <a:bodyPr wrap="square" rtlCol="0">
            <a:spAutoFit/>
          </a:bodyPr>
          <a:lstStyle/>
          <a:p>
            <a:r>
              <a:rPr lang="en-US" sz="2400" b="1" dirty="0" smtClean="0"/>
              <a:t>The active constituent in garlic is s-glycoside???</a:t>
            </a:r>
            <a:endParaRPr lang="en-US" sz="2400" b="1" dirty="0"/>
          </a:p>
        </p:txBody>
      </p:sp>
    </p:spTree>
    <p:extLst>
      <p:ext uri="{BB962C8B-B14F-4D97-AF65-F5344CB8AC3E}">
        <p14:creationId xmlns:p14="http://schemas.microsoft.com/office/powerpoint/2010/main" xmlns="" val="3504279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04800" y="457200"/>
            <a:ext cx="5486400" cy="3170099"/>
          </a:xfrm>
          <a:prstGeom prst="rect">
            <a:avLst/>
          </a:prstGeom>
          <a:noFill/>
        </p:spPr>
        <p:txBody>
          <a:bodyPr wrap="square" rtlCol="0">
            <a:spAutoFit/>
          </a:bodyPr>
          <a:lstStyle/>
          <a:p>
            <a:r>
              <a:rPr lang="en-US" sz="2000" b="1" dirty="0" smtClean="0"/>
              <a:t>What is the difference between </a:t>
            </a:r>
            <a:r>
              <a:rPr lang="en-US" sz="2000" b="1" dirty="0" err="1" smtClean="0"/>
              <a:t>Allin</a:t>
            </a:r>
            <a:r>
              <a:rPr lang="en-US" sz="2000" b="1" dirty="0" smtClean="0"/>
              <a:t> &amp; </a:t>
            </a:r>
            <a:r>
              <a:rPr lang="en-US" sz="2000" b="1" dirty="0" err="1" smtClean="0"/>
              <a:t>Allicin</a:t>
            </a:r>
            <a:r>
              <a:rPr lang="en-US" sz="2000" b="1" dirty="0" smtClean="0"/>
              <a:t>???</a:t>
            </a:r>
            <a:endParaRPr lang="en-US" sz="2000" b="1" dirty="0" smtClean="0"/>
          </a:p>
          <a:p>
            <a:r>
              <a:rPr lang="en-US" sz="2000" b="1" dirty="0" smtClean="0"/>
              <a:t>How can you detect garlic activity?????</a:t>
            </a:r>
            <a:endParaRPr lang="en-US" sz="2000" b="1" dirty="0" smtClean="0"/>
          </a:p>
          <a:p>
            <a:endParaRPr lang="en-US" sz="2000" b="1" dirty="0" smtClean="0"/>
          </a:p>
          <a:p>
            <a:r>
              <a:rPr lang="en-US" sz="2000" b="1" dirty="0" smtClean="0"/>
              <a:t>How you can detect this garlic contain </a:t>
            </a:r>
            <a:r>
              <a:rPr lang="en-US" sz="2000" b="1" dirty="0" err="1" smtClean="0"/>
              <a:t>hight</a:t>
            </a:r>
            <a:r>
              <a:rPr lang="en-US" sz="2000" b="1" dirty="0" smtClean="0"/>
              <a:t> amount of </a:t>
            </a:r>
            <a:r>
              <a:rPr lang="en-US" sz="2000" b="1" dirty="0" err="1" smtClean="0"/>
              <a:t>allicin</a:t>
            </a:r>
            <a:r>
              <a:rPr lang="en-US" sz="2000" b="1" dirty="0" smtClean="0"/>
              <a:t>????</a:t>
            </a:r>
          </a:p>
          <a:p>
            <a:r>
              <a:rPr lang="en-US" sz="2000" b="1" dirty="0" smtClean="0"/>
              <a:t>What is the difference between fresh &amp; coked garlic ?????</a:t>
            </a:r>
          </a:p>
          <a:p>
            <a:endParaRPr lang="en-US" sz="2000" b="1" dirty="0" smtClean="0"/>
          </a:p>
          <a:p>
            <a:endParaRPr lang="en-US" sz="2000" b="1" dirty="0" smtClean="0"/>
          </a:p>
          <a:p>
            <a:endParaRPr lang="en-US" sz="2000" b="1"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9800" y="533400"/>
            <a:ext cx="2619375" cy="266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مربع نص 3"/>
          <p:cNvSpPr txBox="1"/>
          <p:nvPr/>
        </p:nvSpPr>
        <p:spPr>
          <a:xfrm>
            <a:off x="533400" y="3352800"/>
            <a:ext cx="6019800" cy="1015663"/>
          </a:xfrm>
          <a:prstGeom prst="rect">
            <a:avLst/>
          </a:prstGeom>
          <a:noFill/>
        </p:spPr>
        <p:txBody>
          <a:bodyPr wrap="square" rtlCol="0">
            <a:spAutoFit/>
          </a:bodyPr>
          <a:lstStyle/>
          <a:p>
            <a:r>
              <a:rPr lang="en-US" sz="2000" b="1" dirty="0" smtClean="0"/>
              <a:t>There is any different between pharmaceutical product of garlic in pharmacy? If your answer yes can you tell me why????????</a:t>
            </a:r>
            <a:endParaRPr lang="en-US" sz="2000" b="1" dirty="0"/>
          </a:p>
        </p:txBody>
      </p:sp>
    </p:spTree>
    <p:extLst>
      <p:ext uri="{BB962C8B-B14F-4D97-AF65-F5344CB8AC3E}">
        <p14:creationId xmlns:p14="http://schemas.microsoft.com/office/powerpoint/2010/main" xmlns="" val="3874138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457200" y="350222"/>
            <a:ext cx="56388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457200" algn="l"/>
              </a:tabLst>
            </a:pP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Tannins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tab pos="457200" algn="l"/>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Tannins are </a:t>
            </a:r>
            <a:r>
              <a:rPr kumimoji="0" 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polyphenolic</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compounds that are difficult to separate because they do not crystallized Because of this difficulty in separation they are called tannin extract.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57200" algn="l"/>
              </a:tabLst>
            </a:pP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Detection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57200" algn="l"/>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1-qualitative: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57200" algn="l"/>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They have the ability to precipitate proteins ,So we use (Goldbeater</a:t>
            </a:r>
            <a:r>
              <a:rPr kumimoji="0" lang="en-US" sz="16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test) to detect tannins qualitatively</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57200" algn="l"/>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quantitative: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457200" algn="l"/>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mechanism of detection is by adsorption on a standard hide-powder.</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171" name="Picture 3" descr="Image result for tannins"/>
          <p:cNvPicPr>
            <a:picLocks noChangeAspect="1" noChangeArrowheads="1"/>
          </p:cNvPicPr>
          <p:nvPr/>
        </p:nvPicPr>
        <p:blipFill>
          <a:blip r:embed="rId2" cstate="print"/>
          <a:srcRect/>
          <a:stretch>
            <a:fillRect/>
          </a:stretch>
        </p:blipFill>
        <p:spPr bwMode="auto">
          <a:xfrm>
            <a:off x="4572000" y="3048000"/>
            <a:ext cx="3990975" cy="3048000"/>
          </a:xfrm>
          <a:prstGeom prst="rect">
            <a:avLst/>
          </a:prstGeom>
          <a:noFill/>
        </p:spPr>
      </p:pic>
    </p:spTree>
    <p:extLst>
      <p:ext uri="{BB962C8B-B14F-4D97-AF65-F5344CB8AC3E}">
        <p14:creationId xmlns:p14="http://schemas.microsoft.com/office/powerpoint/2010/main" xmlns="" val="1422097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457200" y="609600"/>
            <a:ext cx="67056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Tannins classification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Due to the enormous structural diversity of the tannins a systematic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classiﬁcation</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system based on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speciﬁc</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structural characteristics and chemical properties would provide a convenient framework for further study. </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tannin compounds can be divided into two major groups based on Goldbeaters skin test. A group of tannins showing the positive tanning test may be regarded as true tannins while those, which are partly retained by the hide powder and fail to give the test, are called as </a:t>
            </a:r>
            <a:r>
              <a:rPr kumimoji="0" lang="en-US"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pseudotannins</a:t>
            </a: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7" name="Picture 3" descr="Image result for tannins plant"/>
          <p:cNvPicPr>
            <a:picLocks noChangeAspect="1" noChangeArrowheads="1"/>
          </p:cNvPicPr>
          <p:nvPr/>
        </p:nvPicPr>
        <p:blipFill>
          <a:blip r:embed="rId2" cstate="print"/>
          <a:srcRect/>
          <a:stretch>
            <a:fillRect/>
          </a:stretch>
        </p:blipFill>
        <p:spPr bwMode="auto">
          <a:xfrm>
            <a:off x="4419600" y="3429000"/>
            <a:ext cx="3762375" cy="2609851"/>
          </a:xfrm>
          <a:prstGeom prst="rect">
            <a:avLst/>
          </a:prstGeom>
          <a:noFill/>
        </p:spPr>
      </p:pic>
    </p:spTree>
    <p:extLst>
      <p:ext uri="{BB962C8B-B14F-4D97-AF65-F5344CB8AC3E}">
        <p14:creationId xmlns:p14="http://schemas.microsoft.com/office/powerpoint/2010/main" xmlns="" val="249842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381000" y="348734"/>
            <a:ext cx="51816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Char char="•"/>
              <a:tabLst/>
            </a:pP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True tannins can be classified to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Hydrolysable Tannins:</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As the name implies these tannins are hydrolysable by mineral acids or enzymes such as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tannase</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Their structures involve several molecules of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polyphenolic</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acids such as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gallic</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ellagic</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acids, bounded through ester linkages to a central glucose molecule.</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صورة 6"/>
          <p:cNvPicPr/>
          <p:nvPr/>
        </p:nvPicPr>
        <p:blipFill>
          <a:blip r:embed="rId2" cstate="print"/>
          <a:srcRect/>
          <a:stretch>
            <a:fillRect/>
          </a:stretch>
        </p:blipFill>
        <p:spPr bwMode="auto">
          <a:xfrm>
            <a:off x="609600" y="2057400"/>
            <a:ext cx="2514600" cy="1828800"/>
          </a:xfrm>
          <a:prstGeom prst="rect">
            <a:avLst/>
          </a:prstGeom>
          <a:noFill/>
          <a:ln w="9525">
            <a:noFill/>
            <a:miter lim="800000"/>
            <a:headEnd/>
            <a:tailEnd/>
          </a:ln>
          <a:effectLst/>
        </p:spPr>
      </p:pic>
      <p:pic>
        <p:nvPicPr>
          <p:cNvPr id="8" name="صورة 7"/>
          <p:cNvPicPr/>
          <p:nvPr/>
        </p:nvPicPr>
        <p:blipFill>
          <a:blip r:embed="rId3" cstate="print"/>
          <a:srcRect/>
          <a:stretch>
            <a:fillRect/>
          </a:stretch>
        </p:blipFill>
        <p:spPr bwMode="auto">
          <a:xfrm>
            <a:off x="3048000" y="1828800"/>
            <a:ext cx="2999132" cy="1905000"/>
          </a:xfrm>
          <a:prstGeom prst="rect">
            <a:avLst/>
          </a:prstGeom>
          <a:noFill/>
          <a:ln w="9525">
            <a:noFill/>
            <a:miter lim="800000"/>
            <a:headEnd/>
            <a:tailEnd/>
          </a:ln>
        </p:spPr>
      </p:pic>
      <p:sp>
        <p:nvSpPr>
          <p:cNvPr id="5122" name="Rectangle 2"/>
          <p:cNvSpPr>
            <a:spLocks noChangeArrowheads="1"/>
          </p:cNvSpPr>
          <p:nvPr/>
        </p:nvSpPr>
        <p:spPr bwMode="auto">
          <a:xfrm>
            <a:off x="228600" y="4020235"/>
            <a:ext cx="73152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ester linkage readily hydrolyzed to yield </a:t>
            </a:r>
            <a:r>
              <a:rPr kumimoji="0" lang="en-US"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phenolic</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acid &amp; sugar</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phenolic</a:t>
            </a: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acid    +     sugar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51797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2" cstate="print"/>
          <a:srcRect/>
          <a:stretch>
            <a:fillRect/>
          </a:stretch>
        </p:blipFill>
        <p:spPr bwMode="auto">
          <a:xfrm>
            <a:off x="762000" y="685800"/>
            <a:ext cx="7315200" cy="3505200"/>
          </a:xfrm>
          <a:prstGeom prst="rect">
            <a:avLst/>
          </a:prstGeom>
          <a:noFill/>
          <a:ln w="9525">
            <a:noFill/>
            <a:miter lim="800000"/>
            <a:headEnd/>
            <a:tailEnd/>
          </a:ln>
        </p:spPr>
      </p:pic>
      <p:pic>
        <p:nvPicPr>
          <p:cNvPr id="4099" name="Picture 3" descr="Image result for tannins plant"/>
          <p:cNvPicPr>
            <a:picLocks noChangeAspect="1" noChangeArrowheads="1"/>
          </p:cNvPicPr>
          <p:nvPr/>
        </p:nvPicPr>
        <p:blipFill>
          <a:blip r:embed="rId3" cstate="print"/>
          <a:srcRect/>
          <a:stretch>
            <a:fillRect/>
          </a:stretch>
        </p:blipFill>
        <p:spPr bwMode="auto">
          <a:xfrm>
            <a:off x="5867400" y="3733800"/>
            <a:ext cx="2438400" cy="2724151"/>
          </a:xfrm>
          <a:prstGeom prst="rect">
            <a:avLst/>
          </a:prstGeom>
          <a:noFill/>
        </p:spPr>
      </p:pic>
      <p:sp>
        <p:nvSpPr>
          <p:cNvPr id="4100" name="Rectangle 4"/>
          <p:cNvSpPr>
            <a:spLocks noChangeArrowheads="1"/>
          </p:cNvSpPr>
          <p:nvPr/>
        </p:nvSpPr>
        <p:spPr bwMode="auto">
          <a:xfrm>
            <a:off x="609600" y="4495800"/>
            <a:ext cx="41148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hydrolysable tannins are soluble in water and their solution produces blue color with ferric chloride.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227081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1268</Words>
  <Application>Microsoft Office PowerPoint</Application>
  <PresentationFormat>عرض على الشاشة (3:4)‏</PresentationFormat>
  <Paragraphs>58</Paragraphs>
  <Slides>18</Slides>
  <Notes>0</Notes>
  <HiddenSlides>0</HiddenSlides>
  <MMClips>0</MMClips>
  <ScaleCrop>false</ScaleCrop>
  <HeadingPairs>
    <vt:vector size="4" baseType="variant">
      <vt:variant>
        <vt:lpstr>سمة</vt:lpstr>
      </vt:variant>
      <vt:variant>
        <vt:i4>1</vt:i4>
      </vt:variant>
      <vt:variant>
        <vt:lpstr>عناوين الشرائح</vt:lpstr>
      </vt:variant>
      <vt:variant>
        <vt:i4>18</vt:i4>
      </vt:variant>
    </vt:vector>
  </HeadingPairs>
  <TitlesOfParts>
    <vt:vector size="19" baseType="lpstr">
      <vt:lpstr>نسق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vector>
  </TitlesOfParts>
  <Company>Microsoft (C)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dell</dc:creator>
  <cp:lastModifiedBy>dell</cp:lastModifiedBy>
  <cp:revision>35</cp:revision>
  <dcterms:created xsi:type="dcterms:W3CDTF">2018-11-21T11:09:39Z</dcterms:created>
  <dcterms:modified xsi:type="dcterms:W3CDTF">2018-12-19T20:15:56Z</dcterms:modified>
</cp:coreProperties>
</file>